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6858000"/>
  <p:notesSz cx="6858000" cy="9144000"/>
  <p:embeddedFontLst>
    <p:embeddedFont>
      <p:font typeface="Arimo"/>
      <p:regular r:id="rId23"/>
      <p:bold r:id="rId24"/>
      <p:italic r:id="rId25"/>
      <p:boldItalic r:id="rId26"/>
    </p:embeddedFont>
    <p:embeddedFont>
      <p:font typeface="Quattrocento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59">
          <p15:clr>
            <a:srgbClr val="A4A3A4"/>
          </p15:clr>
        </p15:guide>
        <p15:guide id="2" pos="1769">
          <p15:clr>
            <a:srgbClr val="A4A3A4"/>
          </p15:clr>
        </p15:guide>
      </p15:sldGuideLst>
    </p:ext>
    <p:ext uri="GoogleSlidesCustomDataVersion2">
      <go:slidesCustomData xmlns:go="http://customooxmlschemas.google.com/" r:id="rId31" roundtripDataSignature="AMtx7mhLuNRAWMHKMSUKTzUbBgV5U6Fl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DEA482C-702C-44C7-8767-5B1B0E4691A6}">
  <a:tblStyle styleId="{4DEA482C-702C-44C7-8767-5B1B0E4691A6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59" orient="horz"/>
        <p:guide pos="176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Arimo-bold.fntdata"/><Relationship Id="rId23" Type="http://schemas.openxmlformats.org/officeDocument/2006/relationships/font" Target="fonts/Arim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Arimo-boldItalic.fntdata"/><Relationship Id="rId25" Type="http://schemas.openxmlformats.org/officeDocument/2006/relationships/font" Target="fonts/Arimo-italic.fntdata"/><Relationship Id="rId28" Type="http://schemas.openxmlformats.org/officeDocument/2006/relationships/font" Target="fonts/QuattrocentoSans-bold.fntdata"/><Relationship Id="rId27" Type="http://schemas.openxmlformats.org/officeDocument/2006/relationships/font" Target="fonts/QuattrocentoSans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QuattrocentoSans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customschemas.google.com/relationships/presentationmetadata" Target="metadata"/><Relationship Id="rId30" Type="http://schemas.openxmlformats.org/officeDocument/2006/relationships/font" Target="fonts/QuattrocentoSans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8" name="Google Shape;88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the simple thing that can be done to recognize the test digits?</a:t>
            </a:r>
            <a:endParaRPr/>
          </a:p>
        </p:txBody>
      </p:sp>
      <p:sp>
        <p:nvSpPr>
          <p:cNvPr id="221" name="Google Shape;221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the simple thing that can be done to recognize the test digits?</a:t>
            </a:r>
            <a:endParaRPr/>
          </a:p>
        </p:txBody>
      </p:sp>
      <p:sp>
        <p:nvSpPr>
          <p:cNvPr id="241" name="Google Shape;241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the simple thing that can be done to recognize the test digits?</a:t>
            </a:r>
            <a:endParaRPr/>
          </a:p>
        </p:txBody>
      </p:sp>
      <p:sp>
        <p:nvSpPr>
          <p:cNvPr id="252" name="Google Shape;252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the simple thing that can be done to recognize the test digits?</a:t>
            </a:r>
            <a:endParaRPr/>
          </a:p>
        </p:txBody>
      </p:sp>
      <p:sp>
        <p:nvSpPr>
          <p:cNvPr id="265" name="Google Shape;265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8"/>
          <p:cNvSpPr txBox="1"/>
          <p:nvPr>
            <p:ph type="ctrTitle"/>
          </p:nvPr>
        </p:nvSpPr>
        <p:spPr>
          <a:xfrm>
            <a:off x="857250" y="841772"/>
            <a:ext cx="51435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75"/>
              <a:buFont typeface="Quattrocento Sans"/>
              <a:buNone/>
              <a:defRPr sz="337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" type="subTitle"/>
          </p:nvPr>
        </p:nvSpPr>
        <p:spPr>
          <a:xfrm>
            <a:off x="857250" y="2701528"/>
            <a:ext cx="5143500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1pPr>
            <a:lvl2pPr lvl="1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None/>
              <a:defRPr sz="1125"/>
            </a:lvl2pPr>
            <a:lvl3pPr lvl="2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sz="1013"/>
            </a:lvl3pPr>
            <a:lvl4pPr lvl="3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lvl="4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lvl="5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lvl="6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lvl="7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lvl="8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1" name="Google Shape;21;p18"/>
          <p:cNvSpPr txBox="1"/>
          <p:nvPr>
            <p:ph idx="12" type="sldNum"/>
          </p:nvPr>
        </p:nvSpPr>
        <p:spPr>
          <a:xfrm>
            <a:off x="5945539" y="4767264"/>
            <a:ext cx="4409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18"/>
          <p:cNvSpPr txBox="1"/>
          <p:nvPr>
            <p:ph idx="11" type="ftr"/>
          </p:nvPr>
        </p:nvSpPr>
        <p:spPr>
          <a:xfrm>
            <a:off x="1131862" y="4767264"/>
            <a:ext cx="459427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8"/>
          <p:cNvSpPr txBox="1"/>
          <p:nvPr>
            <p:ph idx="10" type="dt"/>
          </p:nvPr>
        </p:nvSpPr>
        <p:spPr>
          <a:xfrm>
            <a:off x="471487" y="4767264"/>
            <a:ext cx="66037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75">
                <a:solidFill>
                  <a:srgbClr val="0432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/>
          <p:nvPr>
            <p:ph type="title"/>
          </p:nvPr>
        </p:nvSpPr>
        <p:spPr>
          <a:xfrm>
            <a:off x="471488" y="730771"/>
            <a:ext cx="5915025" cy="773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" type="body"/>
          </p:nvPr>
        </p:nvSpPr>
        <p:spPr>
          <a:xfrm rot="5400000">
            <a:off x="1899623" y="145833"/>
            <a:ext cx="3058755" cy="5915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0" type="dt"/>
          </p:nvPr>
        </p:nvSpPr>
        <p:spPr>
          <a:xfrm>
            <a:off x="471487" y="4767264"/>
            <a:ext cx="66037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7"/>
          <p:cNvSpPr txBox="1"/>
          <p:nvPr>
            <p:ph idx="12" type="sldNum"/>
          </p:nvPr>
        </p:nvSpPr>
        <p:spPr>
          <a:xfrm>
            <a:off x="5945539" y="4767264"/>
            <a:ext cx="4409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p27"/>
          <p:cNvSpPr txBox="1"/>
          <p:nvPr>
            <p:ph idx="11" type="ftr"/>
          </p:nvPr>
        </p:nvSpPr>
        <p:spPr>
          <a:xfrm>
            <a:off x="1131862" y="4767264"/>
            <a:ext cx="459427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8"/>
          <p:cNvSpPr txBox="1"/>
          <p:nvPr>
            <p:ph type="title"/>
          </p:nvPr>
        </p:nvSpPr>
        <p:spPr>
          <a:xfrm rot="5400000">
            <a:off x="3467696" y="1713907"/>
            <a:ext cx="4358879" cy="1478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8"/>
          <p:cNvSpPr txBox="1"/>
          <p:nvPr>
            <p:ph idx="1" type="body"/>
          </p:nvPr>
        </p:nvSpPr>
        <p:spPr>
          <a:xfrm rot="5400000">
            <a:off x="467322" y="278013"/>
            <a:ext cx="4358879" cy="4350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28"/>
          <p:cNvSpPr txBox="1"/>
          <p:nvPr>
            <p:ph idx="10" type="dt"/>
          </p:nvPr>
        </p:nvSpPr>
        <p:spPr>
          <a:xfrm>
            <a:off x="471487" y="4767264"/>
            <a:ext cx="66037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8"/>
          <p:cNvSpPr txBox="1"/>
          <p:nvPr>
            <p:ph idx="12" type="sldNum"/>
          </p:nvPr>
        </p:nvSpPr>
        <p:spPr>
          <a:xfrm>
            <a:off x="5945539" y="4767264"/>
            <a:ext cx="4409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" name="Google Shape;85;p28"/>
          <p:cNvSpPr txBox="1"/>
          <p:nvPr>
            <p:ph idx="11" type="ftr"/>
          </p:nvPr>
        </p:nvSpPr>
        <p:spPr>
          <a:xfrm>
            <a:off x="1131862" y="4767264"/>
            <a:ext cx="459427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9"/>
          <p:cNvSpPr txBox="1"/>
          <p:nvPr>
            <p:ph type="title"/>
          </p:nvPr>
        </p:nvSpPr>
        <p:spPr>
          <a:xfrm>
            <a:off x="471488" y="730771"/>
            <a:ext cx="5915025" cy="773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9"/>
          <p:cNvSpPr txBox="1"/>
          <p:nvPr>
            <p:ph idx="10" type="dt"/>
          </p:nvPr>
        </p:nvSpPr>
        <p:spPr>
          <a:xfrm>
            <a:off x="471487" y="4869209"/>
            <a:ext cx="66037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2" type="sldNum"/>
          </p:nvPr>
        </p:nvSpPr>
        <p:spPr>
          <a:xfrm>
            <a:off x="5945539" y="4869209"/>
            <a:ext cx="4409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0"/>
          <p:cNvSpPr txBox="1"/>
          <p:nvPr>
            <p:ph type="title"/>
          </p:nvPr>
        </p:nvSpPr>
        <p:spPr>
          <a:xfrm>
            <a:off x="471488" y="730771"/>
            <a:ext cx="5915025" cy="773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0"/>
          <p:cNvSpPr txBox="1"/>
          <p:nvPr>
            <p:ph idx="1" type="body"/>
          </p:nvPr>
        </p:nvSpPr>
        <p:spPr>
          <a:xfrm>
            <a:off x="471488" y="1573968"/>
            <a:ext cx="5915025" cy="3058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2" type="sldNum"/>
          </p:nvPr>
        </p:nvSpPr>
        <p:spPr>
          <a:xfrm>
            <a:off x="5945539" y="4767264"/>
            <a:ext cx="4409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" name="Google Shape;32;p20"/>
          <p:cNvSpPr txBox="1"/>
          <p:nvPr>
            <p:ph idx="11" type="ftr"/>
          </p:nvPr>
        </p:nvSpPr>
        <p:spPr>
          <a:xfrm>
            <a:off x="1131862" y="4767264"/>
            <a:ext cx="459427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0"/>
          <p:cNvSpPr txBox="1"/>
          <p:nvPr>
            <p:ph idx="10" type="dt"/>
          </p:nvPr>
        </p:nvSpPr>
        <p:spPr>
          <a:xfrm>
            <a:off x="471487" y="4767264"/>
            <a:ext cx="66037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75">
                <a:solidFill>
                  <a:srgbClr val="0432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1"/>
          <p:cNvSpPr txBox="1"/>
          <p:nvPr>
            <p:ph type="title"/>
          </p:nvPr>
        </p:nvSpPr>
        <p:spPr>
          <a:xfrm>
            <a:off x="467916" y="1282306"/>
            <a:ext cx="5915025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38"/>
              <a:buFont typeface="Quattrocento Sans"/>
              <a:buNone/>
              <a:defRPr b="1" sz="3038" cap="small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1"/>
          <p:cNvSpPr txBox="1"/>
          <p:nvPr>
            <p:ph idx="1" type="body"/>
          </p:nvPr>
        </p:nvSpPr>
        <p:spPr>
          <a:xfrm>
            <a:off x="467916" y="3442099"/>
            <a:ext cx="5915025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125"/>
              <a:buNone/>
              <a:defRPr sz="1125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013"/>
              <a:buNone/>
              <a:defRPr sz="1013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21"/>
          <p:cNvSpPr txBox="1"/>
          <p:nvPr>
            <p:ph idx="11" type="ftr"/>
          </p:nvPr>
        </p:nvSpPr>
        <p:spPr>
          <a:xfrm>
            <a:off x="1131862" y="4767264"/>
            <a:ext cx="459427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2" type="sldNum"/>
          </p:nvPr>
        </p:nvSpPr>
        <p:spPr>
          <a:xfrm>
            <a:off x="5945539" y="4767264"/>
            <a:ext cx="4409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" name="Google Shape;39;p21"/>
          <p:cNvSpPr txBox="1"/>
          <p:nvPr>
            <p:ph idx="10" type="dt"/>
          </p:nvPr>
        </p:nvSpPr>
        <p:spPr>
          <a:xfrm>
            <a:off x="471487" y="4767264"/>
            <a:ext cx="66037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75">
                <a:solidFill>
                  <a:srgbClr val="0432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/>
          <p:nvPr>
            <p:ph type="title"/>
          </p:nvPr>
        </p:nvSpPr>
        <p:spPr>
          <a:xfrm>
            <a:off x="471488" y="730771"/>
            <a:ext cx="5915025" cy="773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1" type="body"/>
          </p:nvPr>
        </p:nvSpPr>
        <p:spPr>
          <a:xfrm>
            <a:off x="471488" y="1638648"/>
            <a:ext cx="2914650" cy="29940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22"/>
          <p:cNvSpPr txBox="1"/>
          <p:nvPr>
            <p:ph idx="2" type="body"/>
          </p:nvPr>
        </p:nvSpPr>
        <p:spPr>
          <a:xfrm>
            <a:off x="3471863" y="1638648"/>
            <a:ext cx="2914650" cy="2994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2"/>
          <p:cNvSpPr txBox="1"/>
          <p:nvPr>
            <p:ph idx="12" type="sldNum"/>
          </p:nvPr>
        </p:nvSpPr>
        <p:spPr>
          <a:xfrm>
            <a:off x="5945539" y="4767264"/>
            <a:ext cx="4409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" name="Google Shape;45;p22"/>
          <p:cNvSpPr txBox="1"/>
          <p:nvPr>
            <p:ph idx="11" type="ftr"/>
          </p:nvPr>
        </p:nvSpPr>
        <p:spPr>
          <a:xfrm>
            <a:off x="1131862" y="4767264"/>
            <a:ext cx="459427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2"/>
          <p:cNvSpPr txBox="1"/>
          <p:nvPr>
            <p:ph idx="10" type="dt"/>
          </p:nvPr>
        </p:nvSpPr>
        <p:spPr>
          <a:xfrm>
            <a:off x="471487" y="4767264"/>
            <a:ext cx="66037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75">
                <a:solidFill>
                  <a:srgbClr val="0432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3"/>
          <p:cNvSpPr txBox="1"/>
          <p:nvPr>
            <p:ph idx="1" type="body"/>
          </p:nvPr>
        </p:nvSpPr>
        <p:spPr>
          <a:xfrm>
            <a:off x="472381" y="1597955"/>
            <a:ext cx="2901255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1pPr>
            <a:lvl2pPr indent="-2286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None/>
              <a:defRPr b="1" sz="1125"/>
            </a:lvl2pPr>
            <a:lvl3pPr indent="-2286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b="1" sz="1013"/>
            </a:lvl3pPr>
            <a:lvl4pPr indent="-2286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4pPr>
            <a:lvl5pPr indent="-2286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5pPr>
            <a:lvl6pPr indent="-2286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6pPr>
            <a:lvl7pPr indent="-2286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7pPr>
            <a:lvl8pPr indent="-2286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8pPr>
            <a:lvl9pPr indent="-2286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9pPr>
          </a:lstStyle>
          <a:p/>
        </p:txBody>
      </p:sp>
      <p:sp>
        <p:nvSpPr>
          <p:cNvPr id="49" name="Google Shape;49;p23"/>
          <p:cNvSpPr txBox="1"/>
          <p:nvPr>
            <p:ph idx="2" type="body"/>
          </p:nvPr>
        </p:nvSpPr>
        <p:spPr>
          <a:xfrm>
            <a:off x="472381" y="2215890"/>
            <a:ext cx="2901255" cy="2426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3"/>
          <p:cNvSpPr txBox="1"/>
          <p:nvPr>
            <p:ph idx="3" type="body"/>
          </p:nvPr>
        </p:nvSpPr>
        <p:spPr>
          <a:xfrm>
            <a:off x="3471864" y="1597955"/>
            <a:ext cx="2915543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1pPr>
            <a:lvl2pPr indent="-2286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None/>
              <a:defRPr b="1" sz="1125"/>
            </a:lvl2pPr>
            <a:lvl3pPr indent="-2286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b="1" sz="1013"/>
            </a:lvl3pPr>
            <a:lvl4pPr indent="-2286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4pPr>
            <a:lvl5pPr indent="-2286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5pPr>
            <a:lvl6pPr indent="-2286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6pPr>
            <a:lvl7pPr indent="-2286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7pPr>
            <a:lvl8pPr indent="-2286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8pPr>
            <a:lvl9pPr indent="-2286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9pPr>
          </a:lstStyle>
          <a:p/>
        </p:txBody>
      </p:sp>
      <p:sp>
        <p:nvSpPr>
          <p:cNvPr id="51" name="Google Shape;51;p23"/>
          <p:cNvSpPr txBox="1"/>
          <p:nvPr>
            <p:ph idx="4" type="body"/>
          </p:nvPr>
        </p:nvSpPr>
        <p:spPr>
          <a:xfrm>
            <a:off x="3471864" y="2215887"/>
            <a:ext cx="2915543" cy="2426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0" type="dt"/>
          </p:nvPr>
        </p:nvSpPr>
        <p:spPr>
          <a:xfrm>
            <a:off x="471487" y="4767264"/>
            <a:ext cx="66037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2" type="sldNum"/>
          </p:nvPr>
        </p:nvSpPr>
        <p:spPr>
          <a:xfrm>
            <a:off x="5945539" y="4767264"/>
            <a:ext cx="4409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" name="Google Shape;54;p23"/>
          <p:cNvSpPr txBox="1"/>
          <p:nvPr>
            <p:ph type="title"/>
          </p:nvPr>
        </p:nvSpPr>
        <p:spPr>
          <a:xfrm>
            <a:off x="471488" y="730771"/>
            <a:ext cx="5915025" cy="773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3"/>
          <p:cNvSpPr txBox="1"/>
          <p:nvPr>
            <p:ph idx="11" type="ftr"/>
          </p:nvPr>
        </p:nvSpPr>
        <p:spPr>
          <a:xfrm>
            <a:off x="1131862" y="4767264"/>
            <a:ext cx="459427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4"/>
          <p:cNvSpPr txBox="1"/>
          <p:nvPr>
            <p:ph idx="10" type="dt"/>
          </p:nvPr>
        </p:nvSpPr>
        <p:spPr>
          <a:xfrm>
            <a:off x="471487" y="4767264"/>
            <a:ext cx="66037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4"/>
          <p:cNvSpPr txBox="1"/>
          <p:nvPr>
            <p:ph idx="12" type="sldNum"/>
          </p:nvPr>
        </p:nvSpPr>
        <p:spPr>
          <a:xfrm>
            <a:off x="5945539" y="4767264"/>
            <a:ext cx="4409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" name="Google Shape;59;p24"/>
          <p:cNvSpPr txBox="1"/>
          <p:nvPr>
            <p:ph idx="11" type="ftr"/>
          </p:nvPr>
        </p:nvSpPr>
        <p:spPr>
          <a:xfrm>
            <a:off x="1131862" y="4767264"/>
            <a:ext cx="459427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5"/>
          <p:cNvSpPr txBox="1"/>
          <p:nvPr>
            <p:ph type="title"/>
          </p:nvPr>
        </p:nvSpPr>
        <p:spPr>
          <a:xfrm>
            <a:off x="472381" y="342900"/>
            <a:ext cx="2211884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5"/>
          <p:cNvSpPr txBox="1"/>
          <p:nvPr>
            <p:ph idx="1" type="body"/>
          </p:nvPr>
        </p:nvSpPr>
        <p:spPr>
          <a:xfrm>
            <a:off x="2915543" y="740571"/>
            <a:ext cx="3471863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8612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575"/>
              <a:buChar char="•"/>
              <a:defRPr sz="1575"/>
            </a:lvl2pPr>
            <a:lvl3pPr indent="-314325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3pPr>
            <a:lvl4pPr indent="-300037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Char char="•"/>
              <a:defRPr sz="1125"/>
            </a:lvl4pPr>
            <a:lvl5pPr indent="-300037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Char char="•"/>
              <a:defRPr sz="1125"/>
            </a:lvl5pPr>
            <a:lvl6pPr indent="-300037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Char char="•"/>
              <a:defRPr sz="1125"/>
            </a:lvl6pPr>
            <a:lvl7pPr indent="-300037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Char char="•"/>
              <a:defRPr sz="1125"/>
            </a:lvl7pPr>
            <a:lvl8pPr indent="-300037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Char char="•"/>
              <a:defRPr sz="1125"/>
            </a:lvl8pPr>
            <a:lvl9pPr indent="-300037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Char char="•"/>
              <a:defRPr sz="1125"/>
            </a:lvl9pPr>
          </a:lstStyle>
          <a:p/>
        </p:txBody>
      </p:sp>
      <p:sp>
        <p:nvSpPr>
          <p:cNvPr id="63" name="Google Shape;63;p25"/>
          <p:cNvSpPr txBox="1"/>
          <p:nvPr>
            <p:ph idx="2" type="body"/>
          </p:nvPr>
        </p:nvSpPr>
        <p:spPr>
          <a:xfrm>
            <a:off x="472381" y="1543051"/>
            <a:ext cx="2211884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88"/>
              <a:buNone/>
              <a:defRPr sz="788"/>
            </a:lvl2pPr>
            <a:lvl3pPr indent="-2286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3pPr>
            <a:lvl4pPr indent="-2286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4pPr>
            <a:lvl5pPr indent="-2286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5pPr>
            <a:lvl6pPr indent="-2286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6pPr>
            <a:lvl7pPr indent="-2286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7pPr>
            <a:lvl8pPr indent="-2286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8pPr>
            <a:lvl9pPr indent="-2286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9pPr>
          </a:lstStyle>
          <a:p/>
        </p:txBody>
      </p:sp>
      <p:sp>
        <p:nvSpPr>
          <p:cNvPr id="64" name="Google Shape;64;p25"/>
          <p:cNvSpPr txBox="1"/>
          <p:nvPr>
            <p:ph idx="10" type="dt"/>
          </p:nvPr>
        </p:nvSpPr>
        <p:spPr>
          <a:xfrm>
            <a:off x="471487" y="4767264"/>
            <a:ext cx="66037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5"/>
          <p:cNvSpPr txBox="1"/>
          <p:nvPr>
            <p:ph idx="12" type="sldNum"/>
          </p:nvPr>
        </p:nvSpPr>
        <p:spPr>
          <a:xfrm>
            <a:off x="5945539" y="4767264"/>
            <a:ext cx="4409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" name="Google Shape;66;p25"/>
          <p:cNvSpPr txBox="1"/>
          <p:nvPr>
            <p:ph idx="11" type="ftr"/>
          </p:nvPr>
        </p:nvSpPr>
        <p:spPr>
          <a:xfrm>
            <a:off x="1131862" y="4767264"/>
            <a:ext cx="459427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6"/>
          <p:cNvSpPr txBox="1"/>
          <p:nvPr>
            <p:ph type="title"/>
          </p:nvPr>
        </p:nvSpPr>
        <p:spPr>
          <a:xfrm>
            <a:off x="472381" y="342900"/>
            <a:ext cx="2211884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6"/>
          <p:cNvSpPr/>
          <p:nvPr>
            <p:ph idx="2" type="pic"/>
          </p:nvPr>
        </p:nvSpPr>
        <p:spPr>
          <a:xfrm>
            <a:off x="2915543" y="740571"/>
            <a:ext cx="3471863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26"/>
          <p:cNvSpPr txBox="1"/>
          <p:nvPr>
            <p:ph idx="1" type="body"/>
          </p:nvPr>
        </p:nvSpPr>
        <p:spPr>
          <a:xfrm>
            <a:off x="472381" y="1543051"/>
            <a:ext cx="2211884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indent="-228600" lvl="1" marL="914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788"/>
              <a:buNone/>
              <a:defRPr sz="788"/>
            </a:lvl2pPr>
            <a:lvl3pPr indent="-228600" lvl="2" marL="1371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3pPr>
            <a:lvl4pPr indent="-228600" lvl="3" marL="1828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4pPr>
            <a:lvl5pPr indent="-228600" lvl="4" marL="22860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5pPr>
            <a:lvl6pPr indent="-228600" lvl="5" marL="27432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6pPr>
            <a:lvl7pPr indent="-228600" lvl="6" marL="32004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7pPr>
            <a:lvl8pPr indent="-228600" lvl="7" marL="36576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8pPr>
            <a:lvl9pPr indent="-228600" lvl="8" marL="41148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563"/>
              <a:buNone/>
              <a:defRPr sz="563"/>
            </a:lvl9pPr>
          </a:lstStyle>
          <a:p/>
        </p:txBody>
      </p:sp>
      <p:sp>
        <p:nvSpPr>
          <p:cNvPr id="71" name="Google Shape;71;p26"/>
          <p:cNvSpPr txBox="1"/>
          <p:nvPr>
            <p:ph idx="10" type="dt"/>
          </p:nvPr>
        </p:nvSpPr>
        <p:spPr>
          <a:xfrm>
            <a:off x="471487" y="4767264"/>
            <a:ext cx="66037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6"/>
          <p:cNvSpPr txBox="1"/>
          <p:nvPr>
            <p:ph idx="12" type="sldNum"/>
          </p:nvPr>
        </p:nvSpPr>
        <p:spPr>
          <a:xfrm>
            <a:off x="5945539" y="4767264"/>
            <a:ext cx="4409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" name="Google Shape;73;p26"/>
          <p:cNvSpPr txBox="1"/>
          <p:nvPr>
            <p:ph idx="11" type="ftr"/>
          </p:nvPr>
        </p:nvSpPr>
        <p:spPr>
          <a:xfrm>
            <a:off x="1131862" y="4767264"/>
            <a:ext cx="459427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/>
          <p:nvPr>
            <p:ph type="title"/>
          </p:nvPr>
        </p:nvSpPr>
        <p:spPr>
          <a:xfrm>
            <a:off x="471488" y="730771"/>
            <a:ext cx="5915025" cy="773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75"/>
              <a:buFont typeface="Quattrocento Sans"/>
              <a:buNone/>
              <a:defRPr b="0" i="0" sz="2475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7"/>
          <p:cNvSpPr txBox="1"/>
          <p:nvPr>
            <p:ph idx="1" type="body"/>
          </p:nvPr>
        </p:nvSpPr>
        <p:spPr>
          <a:xfrm>
            <a:off x="471488" y="1573968"/>
            <a:ext cx="5915025" cy="3058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8612" lvl="0" marL="457200" marR="0" rtl="0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575"/>
              <a:buFont typeface="Arial"/>
              <a:buChar char="•"/>
              <a:defRPr b="0" i="0" sz="1575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14325" lvl="1" marL="914400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00037" lvl="2" marL="1371600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Char char="•"/>
              <a:defRPr b="0" i="0" sz="1125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92925" lvl="3" marL="1828800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13"/>
              <a:buFont typeface="Arial"/>
              <a:buChar char="•"/>
              <a:defRPr b="0" i="0" sz="1013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92925" lvl="4" marL="2286000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13"/>
              <a:buFont typeface="Arial"/>
              <a:buChar char="•"/>
              <a:defRPr b="0" i="0" sz="1013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292925" lvl="5" marL="2743200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13"/>
              <a:buFont typeface="Arial"/>
              <a:buChar char="•"/>
              <a:defRPr b="0" i="0" sz="101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925" lvl="6" marL="3200400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13"/>
              <a:buFont typeface="Arial"/>
              <a:buChar char="•"/>
              <a:defRPr b="0" i="0" sz="101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925" lvl="7" marL="3657600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13"/>
              <a:buFont typeface="Arial"/>
              <a:buChar char="•"/>
              <a:defRPr b="0" i="0" sz="101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925" lvl="8" marL="4114800" marR="0" rtl="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13"/>
              <a:buFont typeface="Arial"/>
              <a:buChar char="•"/>
              <a:defRPr b="0" i="0" sz="101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7"/>
          <p:cNvSpPr txBox="1"/>
          <p:nvPr>
            <p:ph idx="10" type="dt"/>
          </p:nvPr>
        </p:nvSpPr>
        <p:spPr>
          <a:xfrm>
            <a:off x="471487" y="4767264"/>
            <a:ext cx="66037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75" u="none" cap="none" strike="noStrike">
                <a:solidFill>
                  <a:srgbClr val="0432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7"/>
          <p:cNvSpPr txBox="1"/>
          <p:nvPr>
            <p:ph idx="11" type="ftr"/>
          </p:nvPr>
        </p:nvSpPr>
        <p:spPr>
          <a:xfrm>
            <a:off x="1131862" y="4767264"/>
            <a:ext cx="459427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75" u="none" cap="none" strike="noStrike">
                <a:solidFill>
                  <a:srgbClr val="0432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7"/>
          <p:cNvSpPr txBox="1"/>
          <p:nvPr>
            <p:ph idx="12" type="sldNum"/>
          </p:nvPr>
        </p:nvSpPr>
        <p:spPr>
          <a:xfrm>
            <a:off x="5945539" y="4767264"/>
            <a:ext cx="4409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75" u="none" cap="none" strike="noStrike">
                <a:solidFill>
                  <a:srgbClr val="0432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75" u="none" cap="none" strike="noStrike">
                <a:solidFill>
                  <a:srgbClr val="0432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75" u="none" cap="none" strike="noStrike">
                <a:solidFill>
                  <a:srgbClr val="0432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75" u="none" cap="none" strike="noStrike">
                <a:solidFill>
                  <a:srgbClr val="0432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75" u="none" cap="none" strike="noStrike">
                <a:solidFill>
                  <a:srgbClr val="0432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75" u="none" cap="none" strike="noStrike">
                <a:solidFill>
                  <a:srgbClr val="0432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75" u="none" cap="none" strike="noStrike">
                <a:solidFill>
                  <a:srgbClr val="0432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75" u="none" cap="none" strike="noStrike">
                <a:solidFill>
                  <a:srgbClr val="0432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75" u="none" cap="none" strike="noStrike">
                <a:solidFill>
                  <a:srgbClr val="0432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7"/>
          <p:cNvSpPr txBox="1"/>
          <p:nvPr/>
        </p:nvSpPr>
        <p:spPr>
          <a:xfrm>
            <a:off x="1745578" y="204190"/>
            <a:ext cx="4927952" cy="404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13" u="none" cap="none" strike="noStrike">
                <a:solidFill>
                  <a:srgbClr val="0432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Computer Science and Engineering</a:t>
            </a:r>
            <a:r>
              <a:rPr b="1" i="0" lang="en-US" sz="1013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| Indian Institute of Technology Kharagpur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013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cse.iitkgp.ac.in</a:t>
            </a:r>
            <a:endParaRPr b="0" i="1" sz="1013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6" name="Google Shape;16;p17"/>
          <p:cNvCxnSpPr/>
          <p:nvPr/>
        </p:nvCxnSpPr>
        <p:spPr>
          <a:xfrm>
            <a:off x="0" y="685798"/>
            <a:ext cx="6858000" cy="8069"/>
          </a:xfrm>
          <a:prstGeom prst="straightConnector1">
            <a:avLst/>
          </a:prstGeom>
          <a:noFill/>
          <a:ln cap="flat" cmpd="sng" w="222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" name="Google Shape;17;p1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37" y="11904"/>
            <a:ext cx="439340" cy="65682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8.png"/><Relationship Id="rId6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7.jp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8.png"/><Relationship Id="rId6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 txBox="1"/>
          <p:nvPr>
            <p:ph type="ctrTitle"/>
          </p:nvPr>
        </p:nvSpPr>
        <p:spPr>
          <a:xfrm>
            <a:off x="85725" y="1855089"/>
            <a:ext cx="6686550" cy="826889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2025"/>
              <a:t>FAIML (CS21206)</a:t>
            </a:r>
            <a:endParaRPr i="1" sz="2025"/>
          </a:p>
        </p:txBody>
      </p:sp>
      <p:sp>
        <p:nvSpPr>
          <p:cNvPr id="91" name="Google Shape;91;p1"/>
          <p:cNvSpPr txBox="1"/>
          <p:nvPr/>
        </p:nvSpPr>
        <p:spPr>
          <a:xfrm>
            <a:off x="2426677" y="2792217"/>
            <a:ext cx="2288198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Spring 2026, IIT Kharagpur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"/>
          <p:cNvSpPr txBox="1"/>
          <p:nvPr>
            <p:ph type="title"/>
          </p:nvPr>
        </p:nvSpPr>
        <p:spPr>
          <a:xfrm>
            <a:off x="1394508" y="743670"/>
            <a:ext cx="4068984" cy="350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15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ttrocento Sans"/>
              <a:buNone/>
            </a:pPr>
            <a:r>
              <a:rPr lang="en-US" sz="2400"/>
              <a:t>Machine Learning</a:t>
            </a:r>
            <a:endParaRPr/>
          </a:p>
        </p:txBody>
      </p:sp>
      <p:sp>
        <p:nvSpPr>
          <p:cNvPr id="193" name="Google Shape;193;p10"/>
          <p:cNvSpPr txBox="1"/>
          <p:nvPr>
            <p:ph idx="10" type="dt"/>
          </p:nvPr>
        </p:nvSpPr>
        <p:spPr>
          <a:xfrm>
            <a:off x="471486" y="4869209"/>
            <a:ext cx="92302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Jan 08, 2026</a:t>
            </a:r>
            <a:br>
              <a:rPr lang="en-US"/>
            </a:br>
            <a:endParaRPr/>
          </a:p>
        </p:txBody>
      </p:sp>
      <p:sp>
        <p:nvSpPr>
          <p:cNvPr id="194" name="Google Shape;194;p10"/>
          <p:cNvSpPr txBox="1"/>
          <p:nvPr>
            <p:ph idx="12" type="sldNum"/>
          </p:nvPr>
        </p:nvSpPr>
        <p:spPr>
          <a:xfrm>
            <a:off x="5945539" y="4869209"/>
            <a:ext cx="4409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5" name="Google Shape;195;p10"/>
          <p:cNvPicPr preferRelativeResize="0"/>
          <p:nvPr/>
        </p:nvPicPr>
        <p:blipFill rotWithShape="1">
          <a:blip r:embed="rId3">
            <a:alphaModFix/>
          </a:blip>
          <a:srcRect b="7003" l="7127" r="3448" t="26877"/>
          <a:stretch/>
        </p:blipFill>
        <p:spPr>
          <a:xfrm>
            <a:off x="3462139" y="2274792"/>
            <a:ext cx="2924375" cy="144150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0"/>
          <p:cNvSpPr txBox="1"/>
          <p:nvPr/>
        </p:nvSpPr>
        <p:spPr>
          <a:xfrm>
            <a:off x="78404" y="952352"/>
            <a:ext cx="3671295" cy="246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40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Machine Learning</a:t>
            </a:r>
            <a:endParaRPr/>
          </a:p>
        </p:txBody>
      </p:sp>
      <p:grpSp>
        <p:nvGrpSpPr>
          <p:cNvPr id="197" name="Google Shape;197;p10"/>
          <p:cNvGrpSpPr/>
          <p:nvPr/>
        </p:nvGrpSpPr>
        <p:grpSpPr>
          <a:xfrm>
            <a:off x="845875" y="1835265"/>
            <a:ext cx="2616264" cy="1928762"/>
            <a:chOff x="968973" y="2940447"/>
            <a:chExt cx="2616264" cy="1928762"/>
          </a:xfrm>
        </p:grpSpPr>
        <p:pic>
          <p:nvPicPr>
            <p:cNvPr id="198" name="Google Shape;198;p10"/>
            <p:cNvPicPr preferRelativeResize="0"/>
            <p:nvPr/>
          </p:nvPicPr>
          <p:blipFill rotWithShape="1">
            <a:blip r:embed="rId4">
              <a:alphaModFix/>
            </a:blip>
            <a:srcRect b="14004" l="6103" r="23233" t="20301"/>
            <a:stretch/>
          </p:blipFill>
          <p:spPr>
            <a:xfrm>
              <a:off x="1259490" y="3379975"/>
              <a:ext cx="2325747" cy="1441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68973" y="2940447"/>
              <a:ext cx="1113089" cy="628233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00" name="Google Shape;200;p1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75551" y="4240976"/>
              <a:ext cx="1109879" cy="628233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201" name="Google Shape;201;p10"/>
          <p:cNvSpPr txBox="1"/>
          <p:nvPr/>
        </p:nvSpPr>
        <p:spPr>
          <a:xfrm>
            <a:off x="2636610" y="1766896"/>
            <a:ext cx="1113089" cy="246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0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Training</a:t>
            </a:r>
            <a:endParaRPr/>
          </a:p>
        </p:txBody>
      </p:sp>
      <p:sp>
        <p:nvSpPr>
          <p:cNvPr id="202" name="Google Shape;202;p10"/>
          <p:cNvSpPr txBox="1"/>
          <p:nvPr/>
        </p:nvSpPr>
        <p:spPr>
          <a:xfrm>
            <a:off x="4657212" y="1766896"/>
            <a:ext cx="1113089" cy="246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0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Testing</a:t>
            </a:r>
            <a:endParaRPr/>
          </a:p>
        </p:txBody>
      </p:sp>
      <p:sp>
        <p:nvSpPr>
          <p:cNvPr id="203" name="Google Shape;203;p10"/>
          <p:cNvSpPr txBox="1"/>
          <p:nvPr/>
        </p:nvSpPr>
        <p:spPr>
          <a:xfrm>
            <a:off x="1131862" y="4869209"/>
            <a:ext cx="459427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">
                <a:solidFill>
                  <a:srgbClr val="0432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CS21206 / FAIML | Introduction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"/>
          <p:cNvSpPr txBox="1"/>
          <p:nvPr>
            <p:ph type="title"/>
          </p:nvPr>
        </p:nvSpPr>
        <p:spPr>
          <a:xfrm>
            <a:off x="1394508" y="743670"/>
            <a:ext cx="4068984" cy="350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15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ttrocento Sans"/>
              <a:buNone/>
            </a:pPr>
            <a:r>
              <a:rPr lang="en-US" sz="2400"/>
              <a:t>Machine Learning Definition</a:t>
            </a:r>
            <a:endParaRPr/>
          </a:p>
        </p:txBody>
      </p:sp>
      <p:sp>
        <p:nvSpPr>
          <p:cNvPr id="210" name="Google Shape;210;p11"/>
          <p:cNvSpPr txBox="1"/>
          <p:nvPr>
            <p:ph idx="10" type="dt"/>
          </p:nvPr>
        </p:nvSpPr>
        <p:spPr>
          <a:xfrm>
            <a:off x="471486" y="4869209"/>
            <a:ext cx="92302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Jan 08, 2026</a:t>
            </a:r>
            <a:br>
              <a:rPr lang="en-US"/>
            </a:br>
            <a:endParaRPr/>
          </a:p>
        </p:txBody>
      </p:sp>
      <p:sp>
        <p:nvSpPr>
          <p:cNvPr id="211" name="Google Shape;211;p11"/>
          <p:cNvSpPr txBox="1"/>
          <p:nvPr/>
        </p:nvSpPr>
        <p:spPr>
          <a:xfrm>
            <a:off x="109056" y="1090634"/>
            <a:ext cx="5354435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Dictionary definition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 computational method that enables a computer to learn to perform tasks by analyzing a large dataset without being explicitly programmed.</a:t>
            </a:r>
            <a:endParaRPr/>
          </a:p>
        </p:txBody>
      </p:sp>
      <p:pic>
        <p:nvPicPr>
          <p:cNvPr id="212" name="Google Shape;21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3923" y="1090634"/>
            <a:ext cx="694830" cy="70066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1"/>
          <p:cNvSpPr txBox="1"/>
          <p:nvPr/>
        </p:nvSpPr>
        <p:spPr>
          <a:xfrm>
            <a:off x="109055" y="2179760"/>
            <a:ext cx="548906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Arthur Samuel (1957)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 field of study that gives computers the ability to learn without being explicitly programmed.</a:t>
            </a:r>
            <a:endParaRPr/>
          </a:p>
        </p:txBody>
      </p:sp>
      <p:sp>
        <p:nvSpPr>
          <p:cNvPr id="214" name="Google Shape;214;p11"/>
          <p:cNvSpPr txBox="1"/>
          <p:nvPr/>
        </p:nvSpPr>
        <p:spPr>
          <a:xfrm>
            <a:off x="109055" y="3089396"/>
            <a:ext cx="5489068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Tom Mitchell (1997)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 computer program is said to learn from </a:t>
            </a: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experience E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with respect to some class of </a:t>
            </a: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tasks T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performance measure P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if its performance at tasks in T, as measured by P, improves with experience E.</a:t>
            </a:r>
            <a:endParaRPr/>
          </a:p>
        </p:txBody>
      </p:sp>
      <p:sp>
        <p:nvSpPr>
          <p:cNvPr id="215" name="Google Shape;215;p11"/>
          <p:cNvSpPr txBox="1"/>
          <p:nvPr>
            <p:ph idx="12" type="sldNum"/>
          </p:nvPr>
        </p:nvSpPr>
        <p:spPr>
          <a:xfrm>
            <a:off x="5945539" y="4869209"/>
            <a:ext cx="4409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6" name="Google Shape;216;p11"/>
          <p:cNvSpPr txBox="1"/>
          <p:nvPr/>
        </p:nvSpPr>
        <p:spPr>
          <a:xfrm>
            <a:off x="109055" y="4153296"/>
            <a:ext cx="548906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Informally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Algorithms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that improve on some </a:t>
            </a: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tasks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with </a:t>
            </a: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experience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217" name="Google Shape;217;p11"/>
          <p:cNvSpPr txBox="1"/>
          <p:nvPr/>
        </p:nvSpPr>
        <p:spPr>
          <a:xfrm>
            <a:off x="1131862" y="4869209"/>
            <a:ext cx="459427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">
                <a:solidFill>
                  <a:srgbClr val="0432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CS21206 / FAIML | Introduction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2"/>
          <p:cNvSpPr txBox="1"/>
          <p:nvPr>
            <p:ph type="title"/>
          </p:nvPr>
        </p:nvSpPr>
        <p:spPr>
          <a:xfrm>
            <a:off x="1131863" y="749825"/>
            <a:ext cx="4891432" cy="3386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15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ttrocento Sans"/>
              <a:buNone/>
            </a:pPr>
            <a:r>
              <a:rPr lang="en-US" sz="2400"/>
              <a:t>Categories of Machine Learning</a:t>
            </a:r>
            <a:endParaRPr/>
          </a:p>
        </p:txBody>
      </p:sp>
      <p:sp>
        <p:nvSpPr>
          <p:cNvPr id="224" name="Google Shape;224;p12"/>
          <p:cNvSpPr txBox="1"/>
          <p:nvPr>
            <p:ph idx="10" type="dt"/>
          </p:nvPr>
        </p:nvSpPr>
        <p:spPr>
          <a:xfrm>
            <a:off x="471486" y="4869209"/>
            <a:ext cx="92302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Jan 08, 2026</a:t>
            </a:r>
            <a:br>
              <a:rPr lang="en-US"/>
            </a:br>
            <a:endParaRPr/>
          </a:p>
        </p:txBody>
      </p:sp>
      <p:sp>
        <p:nvSpPr>
          <p:cNvPr id="225" name="Google Shape;225;p12"/>
          <p:cNvSpPr txBox="1"/>
          <p:nvPr/>
        </p:nvSpPr>
        <p:spPr>
          <a:xfrm>
            <a:off x="109056" y="1090634"/>
            <a:ext cx="657697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Supervised Learning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Given a </a:t>
            </a:r>
            <a:r>
              <a:rPr lang="en-US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training set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consisting of </a:t>
            </a:r>
            <a:r>
              <a:rPr lang="en-US" sz="140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inputs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14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outputs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learn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map novel, unseen inputs to outputs.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novel inputs are called a </a:t>
            </a:r>
            <a:r>
              <a:rPr lang="en-US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test set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226" name="Google Shape;226;p12"/>
          <p:cNvSpPr txBox="1"/>
          <p:nvPr>
            <p:ph idx="12" type="sldNum"/>
          </p:nvPr>
        </p:nvSpPr>
        <p:spPr>
          <a:xfrm>
            <a:off x="5945539" y="4869209"/>
            <a:ext cx="4409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7" name="Google Shape;227;p12"/>
          <p:cNvSpPr txBox="1"/>
          <p:nvPr/>
        </p:nvSpPr>
        <p:spPr>
          <a:xfrm>
            <a:off x="1131862" y="4869209"/>
            <a:ext cx="459427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">
                <a:solidFill>
                  <a:srgbClr val="0432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CS21206 / FAIML | Introduction</a:t>
            </a:r>
            <a:endParaRPr/>
          </a:p>
        </p:txBody>
      </p:sp>
      <p:sp>
        <p:nvSpPr>
          <p:cNvPr id="228" name="Google Shape;228;p12"/>
          <p:cNvSpPr txBox="1"/>
          <p:nvPr/>
        </p:nvSpPr>
        <p:spPr>
          <a:xfrm>
            <a:off x="140515" y="1843371"/>
            <a:ext cx="212451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Digit Recognition</a:t>
            </a:r>
            <a:endParaRPr/>
          </a:p>
        </p:txBody>
      </p:sp>
      <p:pic>
        <p:nvPicPr>
          <p:cNvPr descr="xample images from the MNIST dataset.  " id="229" name="Google Shape;229;p12"/>
          <p:cNvPicPr preferRelativeResize="0"/>
          <p:nvPr/>
        </p:nvPicPr>
        <p:blipFill rotWithShape="1">
          <a:blip r:embed="rId3">
            <a:alphaModFix/>
          </a:blip>
          <a:srcRect b="76358" l="0" r="0" t="0"/>
          <a:stretch/>
        </p:blipFill>
        <p:spPr>
          <a:xfrm>
            <a:off x="282981" y="2169161"/>
            <a:ext cx="2711889" cy="641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7585" y="3010418"/>
            <a:ext cx="273844" cy="27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59531" y="3036720"/>
            <a:ext cx="234620" cy="234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2" name="Google Shape;232;p12"/>
          <p:cNvGraphicFramePr/>
          <p:nvPr/>
        </p:nvGraphicFramePr>
        <p:xfrm>
          <a:off x="282981" y="35204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{4DEA482C-702C-44C7-8767-5B1B0E4691A6}</a:tableStyleId>
              </a:tblPr>
              <a:tblGrid>
                <a:gridCol w="891475"/>
                <a:gridCol w="1820400"/>
              </a:tblGrid>
              <a:tr h="177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rgbClr val="C00000"/>
                          </a:solidFill>
                        </a:rPr>
                        <a:t>Training set</a:t>
                      </a:r>
                      <a:endParaRPr sz="1013"/>
                    </a:p>
                  </a:txBody>
                  <a:tcPr marT="45725" marB="45725" marR="91450" marL="91450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13"/>
                        <a:t>Set of images and labels</a:t>
                      </a:r>
                      <a:endParaRPr/>
                    </a:p>
                  </a:txBody>
                  <a:tcPr marT="45725" marB="45725" marR="91450" marL="91450">
                    <a:noFill/>
                  </a:tcPr>
                </a:tc>
              </a:tr>
              <a:tr h="177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rgbClr val="2E75B5"/>
                          </a:solidFill>
                        </a:rPr>
                        <a:t>input</a:t>
                      </a:r>
                      <a:endParaRPr sz="1013"/>
                    </a:p>
                  </a:txBody>
                  <a:tcPr marT="45725" marB="45725" marR="91450" marL="91450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13"/>
                        <a:t>Image features</a:t>
                      </a:r>
                      <a:endParaRPr/>
                    </a:p>
                  </a:txBody>
                  <a:tcPr marT="45725" marB="45725" marR="91450" marL="91450">
                    <a:noFill/>
                  </a:tcPr>
                </a:tc>
              </a:tr>
              <a:tr h="177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rgbClr val="00B050"/>
                          </a:solidFill>
                        </a:rPr>
                        <a:t>output</a:t>
                      </a:r>
                      <a:endParaRPr sz="1013"/>
                    </a:p>
                  </a:txBody>
                  <a:tcPr marT="45725" marB="45725" marR="91450" marL="91450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13"/>
                        <a:t>Which digit is it [</a:t>
                      </a:r>
                      <a:r>
                        <a:rPr lang="en-US" sz="1013">
                          <a:solidFill>
                            <a:schemeClr val="accent2"/>
                          </a:solidFill>
                        </a:rPr>
                        <a:t>Categorical</a:t>
                      </a:r>
                      <a:r>
                        <a:rPr lang="en-US" sz="1013"/>
                        <a:t>]</a:t>
                      </a:r>
                      <a:endParaRPr/>
                    </a:p>
                  </a:txBody>
                  <a:tcPr marT="45725" marB="45725" marR="91450" marL="91450">
                    <a:noFill/>
                  </a:tcPr>
                </a:tc>
              </a:tr>
            </a:tbl>
          </a:graphicData>
        </a:graphic>
      </p:graphicFrame>
      <p:sp>
        <p:nvSpPr>
          <p:cNvPr id="233" name="Google Shape;233;p12"/>
          <p:cNvSpPr txBox="1"/>
          <p:nvPr/>
        </p:nvSpPr>
        <p:spPr>
          <a:xfrm>
            <a:off x="3429000" y="1843371"/>
            <a:ext cx="271188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House Price Prediction</a:t>
            </a:r>
            <a:endParaRPr/>
          </a:p>
        </p:txBody>
      </p:sp>
      <p:pic>
        <p:nvPicPr>
          <p:cNvPr id="234" name="Google Shape;234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67679" y="2165221"/>
            <a:ext cx="1309664" cy="128568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5" name="Google Shape;235;p12"/>
          <p:cNvGraphicFramePr/>
          <p:nvPr/>
        </p:nvGraphicFramePr>
        <p:xfrm>
          <a:off x="3577578" y="35204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{4DEA482C-702C-44C7-8767-5B1B0E4691A6}</a:tableStyleId>
              </a:tblPr>
              <a:tblGrid>
                <a:gridCol w="1021850"/>
                <a:gridCol w="2086600"/>
              </a:tblGrid>
              <a:tr h="177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rgbClr val="C00000"/>
                          </a:solidFill>
                        </a:rPr>
                        <a:t>Training set</a:t>
                      </a:r>
                      <a:endParaRPr sz="1013"/>
                    </a:p>
                  </a:txBody>
                  <a:tcPr marT="45725" marB="45725" marR="91450" marL="91450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13"/>
                        <a:t>Set of Housing Data</a:t>
                      </a:r>
                      <a:endParaRPr/>
                    </a:p>
                  </a:txBody>
                  <a:tcPr marT="45725" marB="45725" marR="91450" marL="91450">
                    <a:noFill/>
                  </a:tcPr>
                </a:tc>
              </a:tr>
              <a:tr h="177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rgbClr val="2E75B5"/>
                          </a:solidFill>
                        </a:rPr>
                        <a:t>input</a:t>
                      </a:r>
                      <a:endParaRPr sz="1013"/>
                    </a:p>
                  </a:txBody>
                  <a:tcPr marT="45725" marB="45725" marR="91450" marL="91450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13"/>
                        <a:t>Size, # Bedrooms, Age of house etc.</a:t>
                      </a:r>
                      <a:endParaRPr/>
                    </a:p>
                  </a:txBody>
                  <a:tcPr marT="45725" marB="45725" marR="91450" marL="91450">
                    <a:noFill/>
                  </a:tcPr>
                </a:tc>
              </a:tr>
              <a:tr h="177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rgbClr val="00B050"/>
                          </a:solidFill>
                        </a:rPr>
                        <a:t>output</a:t>
                      </a:r>
                      <a:endParaRPr sz="1013"/>
                    </a:p>
                  </a:txBody>
                  <a:tcPr marT="45725" marB="45725" marR="91450" marL="91450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13"/>
                        <a:t>Price of such house [</a:t>
                      </a:r>
                      <a:r>
                        <a:rPr lang="en-US" sz="1013">
                          <a:solidFill>
                            <a:schemeClr val="accent2"/>
                          </a:solidFill>
                        </a:rPr>
                        <a:t>Continuous</a:t>
                      </a:r>
                      <a:r>
                        <a:rPr lang="en-US" sz="1013"/>
                        <a:t>]</a:t>
                      </a:r>
                      <a:endParaRPr/>
                    </a:p>
                  </a:txBody>
                  <a:tcPr marT="45725" marB="45725" marR="91450" marL="91450">
                    <a:noFill/>
                  </a:tcPr>
                </a:tc>
              </a:tr>
            </a:tbl>
          </a:graphicData>
        </a:graphic>
      </p:graphicFrame>
      <p:sp>
        <p:nvSpPr>
          <p:cNvPr id="236" name="Google Shape;236;p12"/>
          <p:cNvSpPr txBox="1"/>
          <p:nvPr/>
        </p:nvSpPr>
        <p:spPr>
          <a:xfrm>
            <a:off x="332250" y="4393675"/>
            <a:ext cx="212451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/>
          </a:p>
        </p:txBody>
      </p:sp>
      <p:sp>
        <p:nvSpPr>
          <p:cNvPr id="237" name="Google Shape;237;p12"/>
          <p:cNvSpPr txBox="1"/>
          <p:nvPr/>
        </p:nvSpPr>
        <p:spPr>
          <a:xfrm>
            <a:off x="4262001" y="4388230"/>
            <a:ext cx="212451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Regression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"/>
          <p:cNvSpPr txBox="1"/>
          <p:nvPr>
            <p:ph type="title"/>
          </p:nvPr>
        </p:nvSpPr>
        <p:spPr>
          <a:xfrm>
            <a:off x="1131863" y="749825"/>
            <a:ext cx="4891432" cy="3386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15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ttrocento Sans"/>
              <a:buNone/>
            </a:pPr>
            <a:r>
              <a:rPr lang="en-US" sz="2400"/>
              <a:t>Categories of Machine Learning</a:t>
            </a:r>
            <a:endParaRPr/>
          </a:p>
        </p:txBody>
      </p:sp>
      <p:sp>
        <p:nvSpPr>
          <p:cNvPr id="244" name="Google Shape;244;p13"/>
          <p:cNvSpPr txBox="1"/>
          <p:nvPr>
            <p:ph idx="10" type="dt"/>
          </p:nvPr>
        </p:nvSpPr>
        <p:spPr>
          <a:xfrm>
            <a:off x="471486" y="4869209"/>
            <a:ext cx="92302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Jan 08, 2026</a:t>
            </a:r>
            <a:br>
              <a:rPr lang="en-US"/>
            </a:br>
            <a:endParaRPr/>
          </a:p>
        </p:txBody>
      </p:sp>
      <p:sp>
        <p:nvSpPr>
          <p:cNvPr id="245" name="Google Shape;245;p13"/>
          <p:cNvSpPr txBox="1"/>
          <p:nvPr/>
        </p:nvSpPr>
        <p:spPr>
          <a:xfrm>
            <a:off x="109056" y="1090634"/>
            <a:ext cx="657697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Unupervised Learning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Output is </a:t>
            </a:r>
            <a:r>
              <a:rPr b="1" lang="en-US" sz="14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given as part of the </a:t>
            </a:r>
            <a:r>
              <a:rPr lang="en-US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training set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models that explain data.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e.g., Clustering, compressed representation etc.</a:t>
            </a:r>
            <a:endParaRPr/>
          </a:p>
        </p:txBody>
      </p:sp>
      <p:sp>
        <p:nvSpPr>
          <p:cNvPr id="246" name="Google Shape;246;p13"/>
          <p:cNvSpPr txBox="1"/>
          <p:nvPr>
            <p:ph idx="12" type="sldNum"/>
          </p:nvPr>
        </p:nvSpPr>
        <p:spPr>
          <a:xfrm>
            <a:off x="5945539" y="4869209"/>
            <a:ext cx="4409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7" name="Google Shape;247;p13"/>
          <p:cNvSpPr txBox="1"/>
          <p:nvPr/>
        </p:nvSpPr>
        <p:spPr>
          <a:xfrm>
            <a:off x="1131862" y="4869209"/>
            <a:ext cx="459427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">
                <a:solidFill>
                  <a:srgbClr val="0432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CS21206 / FAIML | Introduction</a:t>
            </a:r>
            <a:endParaRPr/>
          </a:p>
        </p:txBody>
      </p:sp>
      <p:pic>
        <p:nvPicPr>
          <p:cNvPr id="248" name="Google Shape;24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5032" y="1909020"/>
            <a:ext cx="2721619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4"/>
          <p:cNvSpPr txBox="1"/>
          <p:nvPr>
            <p:ph type="title"/>
          </p:nvPr>
        </p:nvSpPr>
        <p:spPr>
          <a:xfrm>
            <a:off x="1131863" y="749825"/>
            <a:ext cx="4891432" cy="3386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15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ttrocento Sans"/>
              <a:buNone/>
            </a:pPr>
            <a:r>
              <a:rPr lang="en-US" sz="2400"/>
              <a:t>Categories of Machine Learning</a:t>
            </a:r>
            <a:endParaRPr/>
          </a:p>
        </p:txBody>
      </p:sp>
      <p:sp>
        <p:nvSpPr>
          <p:cNvPr id="255" name="Google Shape;255;p14"/>
          <p:cNvSpPr txBox="1"/>
          <p:nvPr>
            <p:ph idx="10" type="dt"/>
          </p:nvPr>
        </p:nvSpPr>
        <p:spPr>
          <a:xfrm>
            <a:off x="471486" y="4869209"/>
            <a:ext cx="92302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Jan 08, 2026</a:t>
            </a:r>
            <a:br>
              <a:rPr lang="en-US"/>
            </a:br>
            <a:endParaRPr/>
          </a:p>
        </p:txBody>
      </p:sp>
      <p:sp>
        <p:nvSpPr>
          <p:cNvPr id="256" name="Google Shape;256;p14"/>
          <p:cNvSpPr txBox="1"/>
          <p:nvPr/>
        </p:nvSpPr>
        <p:spPr>
          <a:xfrm>
            <a:off x="109056" y="1090634"/>
            <a:ext cx="6576970" cy="6848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Reinforcement Learning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“</a:t>
            </a:r>
            <a:r>
              <a:rPr b="1" lang="en-US" sz="1400">
                <a:solidFill>
                  <a:srgbClr val="0432FF"/>
                </a:solidFill>
                <a:latin typeface="Calibri"/>
                <a:ea typeface="Calibri"/>
                <a:cs typeface="Calibri"/>
                <a:sym typeface="Calibri"/>
              </a:rPr>
              <a:t>Goal-directed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learning from </a:t>
            </a:r>
            <a:r>
              <a:rPr b="1" lang="en-US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interaction</a:t>
            </a: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an </a:t>
            </a:r>
            <a:r>
              <a:rPr b="1" lang="en-US" sz="1400">
                <a:solidFill>
                  <a:srgbClr val="0432FF"/>
                </a:solidFill>
                <a:latin typeface="Calibri"/>
                <a:ea typeface="Calibri"/>
                <a:cs typeface="Calibri"/>
                <a:sym typeface="Calibri"/>
              </a:rPr>
              <a:t>uncertain</a:t>
            </a:r>
            <a:r>
              <a:rPr lang="en-US" sz="1400">
                <a:solidFill>
                  <a:srgbClr val="0432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environment”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en-US" sz="105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Reinforcement Learning: An Introduction, Sutton and Barto, Second Edition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4"/>
          <p:cNvSpPr txBox="1"/>
          <p:nvPr>
            <p:ph idx="12" type="sldNum"/>
          </p:nvPr>
        </p:nvSpPr>
        <p:spPr>
          <a:xfrm>
            <a:off x="5945539" y="4869209"/>
            <a:ext cx="4409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8" name="Google Shape;258;p14"/>
          <p:cNvSpPr txBox="1"/>
          <p:nvPr/>
        </p:nvSpPr>
        <p:spPr>
          <a:xfrm>
            <a:off x="1131862" y="4869209"/>
            <a:ext cx="459427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">
                <a:solidFill>
                  <a:srgbClr val="0432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CS21206 / FAIML | Introduction</a:t>
            </a:r>
            <a:endParaRPr/>
          </a:p>
        </p:txBody>
      </p:sp>
      <p:pic>
        <p:nvPicPr>
          <p:cNvPr id="259" name="Google Shape;25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630" y="2106014"/>
            <a:ext cx="2982079" cy="167741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4"/>
          <p:cNvSpPr txBox="1"/>
          <p:nvPr/>
        </p:nvSpPr>
        <p:spPr>
          <a:xfrm>
            <a:off x="3397541" y="2106014"/>
            <a:ext cx="3443680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432FF"/>
                </a:solidFill>
                <a:latin typeface="Calibri"/>
                <a:ea typeface="Calibri"/>
                <a:cs typeface="Calibri"/>
                <a:sym typeface="Calibri"/>
              </a:rPr>
              <a:t>Agent</a:t>
            </a: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:- 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learner or the decision maker.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432FF"/>
                </a:solidFill>
                <a:latin typeface="Calibri"/>
                <a:ea typeface="Calibri"/>
                <a:cs typeface="Calibri"/>
                <a:sym typeface="Calibri"/>
              </a:rPr>
              <a:t>Environment</a:t>
            </a: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:- 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thing the learner interacts with.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432FF"/>
                </a:solidFill>
                <a:latin typeface="Calibri"/>
                <a:ea typeface="Calibri"/>
                <a:cs typeface="Calibri"/>
                <a:sym typeface="Calibri"/>
              </a:rPr>
              <a:t>Reward</a:t>
            </a: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:- 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Rewards are measures defining what are the good and bad for the agent.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432FF"/>
                </a:solidFill>
                <a:latin typeface="Calibri"/>
                <a:ea typeface="Calibri"/>
                <a:cs typeface="Calibri"/>
                <a:sym typeface="Calibri"/>
              </a:rPr>
              <a:t>Goal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:- to maximize the total reward “in expectation” over the long run.</a:t>
            </a:r>
            <a:endParaRPr/>
          </a:p>
        </p:txBody>
      </p:sp>
      <p:sp>
        <p:nvSpPr>
          <p:cNvPr id="261" name="Google Shape;261;p14"/>
          <p:cNvSpPr txBox="1"/>
          <p:nvPr/>
        </p:nvSpPr>
        <p:spPr>
          <a:xfrm>
            <a:off x="133898" y="4052866"/>
            <a:ext cx="6317235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432FF"/>
                </a:solidFill>
                <a:latin typeface="Calibri"/>
                <a:ea typeface="Calibri"/>
                <a:cs typeface="Calibri"/>
                <a:sym typeface="Calibri"/>
              </a:rPr>
              <a:t>Distinguishing feature of Reinforcement Learning</a:t>
            </a: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:- 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learner is not told which actions to take, but instead must discover which actions are most rewarding by trying them.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5"/>
          <p:cNvSpPr txBox="1"/>
          <p:nvPr>
            <p:ph type="title"/>
          </p:nvPr>
        </p:nvSpPr>
        <p:spPr>
          <a:xfrm>
            <a:off x="133898" y="777525"/>
            <a:ext cx="6493405" cy="2832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15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None/>
            </a:pPr>
            <a:r>
              <a:rPr lang="en-US" sz="2000"/>
              <a:t>Supervised, Unsupervised and Reinforcement Learning</a:t>
            </a:r>
            <a:endParaRPr sz="2000"/>
          </a:p>
        </p:txBody>
      </p:sp>
      <p:sp>
        <p:nvSpPr>
          <p:cNvPr id="268" name="Google Shape;268;p15"/>
          <p:cNvSpPr txBox="1"/>
          <p:nvPr>
            <p:ph idx="10" type="dt"/>
          </p:nvPr>
        </p:nvSpPr>
        <p:spPr>
          <a:xfrm>
            <a:off x="471486" y="4869209"/>
            <a:ext cx="92302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Jan 08, 2026</a:t>
            </a:r>
            <a:br>
              <a:rPr lang="en-US"/>
            </a:br>
            <a:endParaRPr/>
          </a:p>
        </p:txBody>
      </p:sp>
      <p:sp>
        <p:nvSpPr>
          <p:cNvPr id="269" name="Google Shape;269;p15"/>
          <p:cNvSpPr txBox="1"/>
          <p:nvPr/>
        </p:nvSpPr>
        <p:spPr>
          <a:xfrm>
            <a:off x="140515" y="1395316"/>
            <a:ext cx="6576970" cy="313932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2006" l="-771" r="-384" t="-80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70" name="Google Shape;270;p15"/>
          <p:cNvSpPr txBox="1"/>
          <p:nvPr>
            <p:ph idx="12" type="sldNum"/>
          </p:nvPr>
        </p:nvSpPr>
        <p:spPr>
          <a:xfrm>
            <a:off x="5945539" y="4869209"/>
            <a:ext cx="4409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1" name="Google Shape;271;p15"/>
          <p:cNvSpPr txBox="1"/>
          <p:nvPr/>
        </p:nvSpPr>
        <p:spPr>
          <a:xfrm>
            <a:off x="1131862" y="4869209"/>
            <a:ext cx="459427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">
                <a:solidFill>
                  <a:srgbClr val="0432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CS21206 / FAIML | Introduction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6"/>
          <p:cNvSpPr txBox="1"/>
          <p:nvPr>
            <p:ph type="ctrTitle"/>
          </p:nvPr>
        </p:nvSpPr>
        <p:spPr>
          <a:xfrm>
            <a:off x="857250" y="1668067"/>
            <a:ext cx="5143500" cy="1343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/>
              <a:t>Thank You!!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/>
          <p:nvPr>
            <p:ph type="title"/>
          </p:nvPr>
        </p:nvSpPr>
        <p:spPr>
          <a:xfrm>
            <a:off x="1394508" y="809350"/>
            <a:ext cx="4068984" cy="320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150">
            <a:spAutoFit/>
          </a:bodyPr>
          <a:lstStyle/>
          <a:p>
            <a:pPr indent="0" lvl="0" marL="648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42"/>
              <a:buFont typeface="Quattrocento Sans"/>
              <a:buNone/>
            </a:pPr>
            <a:r>
              <a:rPr lang="en-US" sz="2042"/>
              <a:t>Logistics</a:t>
            </a:r>
            <a:endParaRPr sz="2042"/>
          </a:p>
        </p:txBody>
      </p:sp>
      <p:sp>
        <p:nvSpPr>
          <p:cNvPr id="98" name="Google Shape;98;p2"/>
          <p:cNvSpPr txBox="1"/>
          <p:nvPr/>
        </p:nvSpPr>
        <p:spPr>
          <a:xfrm>
            <a:off x="144187" y="1266225"/>
            <a:ext cx="6713813" cy="33704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717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75"/>
              <a:buFont typeface="Arial"/>
              <a:buChar char="•"/>
            </a:pPr>
            <a:r>
              <a:rPr b="1" lang="en-US" sz="1575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Course Name and code</a:t>
            </a:r>
            <a:r>
              <a:rPr lang="en-US" sz="1575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Foundations of Artificial Intelligence and Machine Learning (FAIML), CS21206</a:t>
            </a:r>
            <a:endParaRPr/>
          </a:p>
          <a:p>
            <a:pPr indent="0" lvl="0" marL="0" marR="0" rtl="0" algn="l">
              <a:lnSpc>
                <a:spcPct val="10717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75"/>
              <a:buFont typeface="Arial"/>
              <a:buNone/>
            </a:pPr>
            <a:r>
              <a:t/>
            </a:r>
            <a:endParaRPr sz="1575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28600" lvl="0" marL="228600" marR="0" rtl="0" algn="l">
              <a:lnSpc>
                <a:spcPct val="10717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75"/>
              <a:buFont typeface="Arial"/>
              <a:buChar char="•"/>
            </a:pPr>
            <a:r>
              <a:rPr b="1" lang="en-US" sz="1575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Time</a:t>
            </a:r>
            <a:r>
              <a:rPr lang="en-US" sz="1575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Thursday (03:00-04:55 pm), Friday (02:00pm-3:55 pm)</a:t>
            </a:r>
            <a:endParaRPr/>
          </a:p>
          <a:p>
            <a:pPr indent="0" lvl="0" marL="0" marR="0" rtl="0" algn="l">
              <a:lnSpc>
                <a:spcPct val="10717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75"/>
              <a:buFont typeface="Arial"/>
              <a:buNone/>
            </a:pPr>
            <a:r>
              <a:t/>
            </a:r>
            <a:endParaRPr sz="1575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28600" lvl="0" marL="228600" marR="0" rtl="0" algn="l">
              <a:lnSpc>
                <a:spcPct val="10717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75"/>
              <a:buFont typeface="Arial"/>
              <a:buChar char="•"/>
            </a:pPr>
            <a:r>
              <a:rPr b="1" lang="en-US" sz="1575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Venue</a:t>
            </a:r>
            <a:r>
              <a:rPr lang="en-US" sz="1575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NC243 (Roll no.s ending with odd digits), NC244 (Roll no.s ending with even digits)</a:t>
            </a:r>
            <a:endParaRPr/>
          </a:p>
          <a:p>
            <a:pPr indent="-128587" lvl="0" marL="228600" marR="0" rtl="0" algn="l">
              <a:lnSpc>
                <a:spcPct val="10717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75"/>
              <a:buFont typeface="Arial"/>
              <a:buNone/>
            </a:pPr>
            <a:r>
              <a:t/>
            </a:r>
            <a:endParaRPr sz="1575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28600" lvl="0" marL="228600" marR="0" rtl="0" algn="l">
              <a:lnSpc>
                <a:spcPct val="10717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75"/>
              <a:buFont typeface="Arial"/>
              <a:buChar char="•"/>
            </a:pPr>
            <a:r>
              <a:rPr b="1" lang="en-US" sz="1575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Course website</a:t>
            </a:r>
            <a:r>
              <a:rPr lang="en-US" sz="1575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https://cs21206-iitkgp.github.io/sp2026/</a:t>
            </a:r>
            <a:endParaRPr/>
          </a:p>
        </p:txBody>
      </p:sp>
      <p:sp>
        <p:nvSpPr>
          <p:cNvPr id="99" name="Google Shape;99;p2"/>
          <p:cNvSpPr txBox="1"/>
          <p:nvPr>
            <p:ph idx="10" type="dt"/>
          </p:nvPr>
        </p:nvSpPr>
        <p:spPr>
          <a:xfrm>
            <a:off x="471487" y="4869209"/>
            <a:ext cx="119792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Jan 08, 2026</a:t>
            </a:r>
            <a:br>
              <a:rPr lang="en-US"/>
            </a:br>
            <a:endParaRPr/>
          </a:p>
        </p:txBody>
      </p:sp>
      <p:sp>
        <p:nvSpPr>
          <p:cNvPr id="100" name="Google Shape;100;p2"/>
          <p:cNvSpPr txBox="1"/>
          <p:nvPr/>
        </p:nvSpPr>
        <p:spPr>
          <a:xfrm>
            <a:off x="1131862" y="4869209"/>
            <a:ext cx="459427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">
                <a:solidFill>
                  <a:srgbClr val="0432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CS21206 / FAIML | Introduction</a:t>
            </a:r>
            <a:endParaRPr/>
          </a:p>
        </p:txBody>
      </p:sp>
      <p:sp>
        <p:nvSpPr>
          <p:cNvPr id="101" name="Google Shape;101;p2"/>
          <p:cNvSpPr txBox="1"/>
          <p:nvPr>
            <p:ph idx="12" type="sldNum"/>
          </p:nvPr>
        </p:nvSpPr>
        <p:spPr>
          <a:xfrm>
            <a:off x="5945539" y="4869209"/>
            <a:ext cx="4409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/>
          <p:nvPr/>
        </p:nvSpPr>
        <p:spPr>
          <a:xfrm>
            <a:off x="2232113" y="4051123"/>
            <a:ext cx="2923223" cy="769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8587" lvl="0" marL="228600" marR="0" rtl="0" algn="l">
              <a:lnSpc>
                <a:spcPct val="10717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75"/>
              <a:buFont typeface="Arial"/>
              <a:buNone/>
            </a:pPr>
            <a:r>
              <a:t/>
            </a:r>
            <a:endParaRPr sz="1575">
              <a:solidFill>
                <a:srgbClr val="FF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28600" lvl="0" marL="228600" marR="0" rtl="0" algn="l">
              <a:lnSpc>
                <a:spcPct val="12857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75"/>
              <a:buFont typeface="Arial"/>
              <a:buChar char="•"/>
            </a:pPr>
            <a:r>
              <a:rPr b="1" lang="en-US" sz="1575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And YOU!!</a:t>
            </a:r>
            <a:endParaRPr sz="1575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08" name="Google Shape;108;p3"/>
          <p:cNvPicPr preferRelativeResize="0"/>
          <p:nvPr/>
        </p:nvPicPr>
        <p:blipFill rotWithShape="1">
          <a:blip r:embed="rId3">
            <a:alphaModFix/>
          </a:blip>
          <a:srcRect b="0" l="9303" r="18154" t="0"/>
          <a:stretch/>
        </p:blipFill>
        <p:spPr>
          <a:xfrm>
            <a:off x="1421995" y="2214981"/>
            <a:ext cx="923616" cy="101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7411" y="2214981"/>
            <a:ext cx="912622" cy="1011168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3"/>
          <p:cNvSpPr txBox="1"/>
          <p:nvPr/>
        </p:nvSpPr>
        <p:spPr>
          <a:xfrm>
            <a:off x="721250" y="1758977"/>
            <a:ext cx="11905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Instructors</a:t>
            </a:r>
            <a:endParaRPr/>
          </a:p>
        </p:txBody>
      </p:sp>
      <p:sp>
        <p:nvSpPr>
          <p:cNvPr id="111" name="Google Shape;111;p3"/>
          <p:cNvSpPr txBox="1"/>
          <p:nvPr/>
        </p:nvSpPr>
        <p:spPr>
          <a:xfrm>
            <a:off x="148163" y="3317393"/>
            <a:ext cx="88036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Abir Das</a:t>
            </a:r>
            <a:endParaRPr/>
          </a:p>
        </p:txBody>
      </p:sp>
      <p:sp>
        <p:nvSpPr>
          <p:cNvPr id="112" name="Google Shape;112;p3"/>
          <p:cNvSpPr txBox="1"/>
          <p:nvPr/>
        </p:nvSpPr>
        <p:spPr>
          <a:xfrm>
            <a:off x="1154930" y="3298860"/>
            <a:ext cx="155068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Ayan Chaudhury</a:t>
            </a:r>
            <a:endParaRPr/>
          </a:p>
        </p:txBody>
      </p:sp>
      <p:sp>
        <p:nvSpPr>
          <p:cNvPr id="113" name="Google Shape;113;p3"/>
          <p:cNvSpPr txBox="1"/>
          <p:nvPr>
            <p:ph type="title"/>
          </p:nvPr>
        </p:nvSpPr>
        <p:spPr>
          <a:xfrm>
            <a:off x="1394508" y="809350"/>
            <a:ext cx="4068984" cy="320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150">
            <a:spAutoFit/>
          </a:bodyPr>
          <a:lstStyle/>
          <a:p>
            <a:pPr indent="0" lvl="0" marL="648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42"/>
              <a:buFont typeface="Quattrocento Sans"/>
              <a:buNone/>
            </a:pPr>
            <a:r>
              <a:rPr lang="en-US" sz="2042"/>
              <a:t>The Team</a:t>
            </a:r>
            <a:endParaRPr sz="2042"/>
          </a:p>
        </p:txBody>
      </p:sp>
      <p:sp>
        <p:nvSpPr>
          <p:cNvPr id="114" name="Google Shape;114;p3"/>
          <p:cNvSpPr txBox="1"/>
          <p:nvPr>
            <p:ph idx="10" type="dt"/>
          </p:nvPr>
        </p:nvSpPr>
        <p:spPr>
          <a:xfrm>
            <a:off x="471487" y="4869209"/>
            <a:ext cx="119792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Jan 08, 2026</a:t>
            </a:r>
            <a:br>
              <a:rPr lang="en-US"/>
            </a:br>
            <a:endParaRPr/>
          </a:p>
        </p:txBody>
      </p:sp>
      <p:sp>
        <p:nvSpPr>
          <p:cNvPr id="115" name="Google Shape;115;p3"/>
          <p:cNvSpPr txBox="1"/>
          <p:nvPr/>
        </p:nvSpPr>
        <p:spPr>
          <a:xfrm>
            <a:off x="4229375" y="1278535"/>
            <a:ext cx="5016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</a:t>
            </a:r>
            <a:endParaRPr/>
          </a:p>
        </p:txBody>
      </p:sp>
      <p:sp>
        <p:nvSpPr>
          <p:cNvPr id="116" name="Google Shape;116;p3"/>
          <p:cNvSpPr txBox="1"/>
          <p:nvPr>
            <p:ph idx="12" type="sldNum"/>
          </p:nvPr>
        </p:nvSpPr>
        <p:spPr>
          <a:xfrm>
            <a:off x="5945539" y="4869209"/>
            <a:ext cx="4409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3"/>
          <p:cNvSpPr txBox="1"/>
          <p:nvPr/>
        </p:nvSpPr>
        <p:spPr>
          <a:xfrm>
            <a:off x="1131862" y="4869209"/>
            <a:ext cx="459427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">
                <a:solidFill>
                  <a:srgbClr val="0432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CS21206 / FAIML | Introduction</a:t>
            </a:r>
            <a:endParaRPr/>
          </a:p>
        </p:txBody>
      </p:sp>
      <p:pic>
        <p:nvPicPr>
          <p:cNvPr id="118" name="Google Shape;11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53215" y="2129369"/>
            <a:ext cx="3045005" cy="1096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/>
          <p:cNvSpPr txBox="1"/>
          <p:nvPr>
            <p:ph type="title"/>
          </p:nvPr>
        </p:nvSpPr>
        <p:spPr>
          <a:xfrm>
            <a:off x="1394508" y="751876"/>
            <a:ext cx="4068984" cy="320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150">
            <a:spAutoFit/>
          </a:bodyPr>
          <a:lstStyle/>
          <a:p>
            <a:pPr indent="0" lvl="0" marL="648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42"/>
              <a:buFont typeface="Quattrocento Sans"/>
              <a:buNone/>
            </a:pPr>
            <a:r>
              <a:rPr lang="en-US" sz="2042"/>
              <a:t>Course Information</a:t>
            </a:r>
            <a:endParaRPr sz="2042"/>
          </a:p>
        </p:txBody>
      </p:sp>
      <p:sp>
        <p:nvSpPr>
          <p:cNvPr id="125" name="Google Shape;125;p4"/>
          <p:cNvSpPr txBox="1"/>
          <p:nvPr/>
        </p:nvSpPr>
        <p:spPr>
          <a:xfrm>
            <a:off x="92753" y="1465077"/>
            <a:ext cx="6713813" cy="26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717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75"/>
              <a:buFont typeface="Arial"/>
              <a:buChar char="•"/>
            </a:pPr>
            <a:r>
              <a:rPr b="1" lang="en-US" sz="1575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Books and References</a:t>
            </a:r>
            <a:r>
              <a:rPr lang="en-US" sz="1575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</a:t>
            </a:r>
            <a:endParaRPr/>
          </a:p>
          <a:p>
            <a:pPr indent="-257175" lvl="1" marL="685800" marR="0" rtl="0" algn="l">
              <a:lnSpc>
                <a:spcPct val="125037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AutoNum type="arabicPeriod"/>
            </a:pPr>
            <a:r>
              <a:rPr b="0" i="0" lang="en-US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 Introduction to Statistical Learning by James, Witten, Hastie and Tibshirani</a:t>
            </a:r>
            <a:endParaRPr b="0" i="0" sz="135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57175" lvl="1" marL="685800" marR="0" rtl="0" algn="l">
              <a:lnSpc>
                <a:spcPct val="125037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AutoNum type="arabicPeriod"/>
            </a:pPr>
            <a:r>
              <a:rPr b="0" i="0" lang="en-US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Applied Machine Learning by David Forsyth</a:t>
            </a:r>
            <a:endParaRPr/>
          </a:p>
          <a:p>
            <a:pPr indent="-257175" lvl="1" marL="685800" marR="0" rtl="0" algn="l">
              <a:lnSpc>
                <a:spcPct val="125037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AutoNum type="arabicPeriod"/>
            </a:pPr>
            <a:r>
              <a:rPr b="0" i="0" lang="en-US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Pattern Recognition and Machine Learning by Christopher Bishop</a:t>
            </a:r>
            <a:endParaRPr/>
          </a:p>
          <a:p>
            <a:pPr indent="-257175" lvl="1" marL="685800" marR="0" rtl="0" algn="l">
              <a:lnSpc>
                <a:spcPct val="125037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AutoNum type="arabicPeriod"/>
            </a:pPr>
            <a:r>
              <a:rPr b="0" i="0" lang="en-US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Artificial Intelligence: A Modern Approach, by Stuart Russell and Peter Norvig</a:t>
            </a:r>
            <a:endParaRPr/>
          </a:p>
          <a:p>
            <a:pPr indent="0" lvl="1" marL="257175" marR="0" rtl="0" algn="l">
              <a:lnSpc>
                <a:spcPct val="125037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28600" lvl="0" marL="228600" marR="0" rtl="0" algn="l">
              <a:lnSpc>
                <a:spcPct val="10717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75"/>
              <a:buFont typeface="Arial"/>
              <a:buChar char="•"/>
            </a:pPr>
            <a:r>
              <a:rPr lang="en-US" sz="1575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More references specific to the lectures will be added in the course website as and when needed.</a:t>
            </a:r>
            <a:endParaRPr/>
          </a:p>
        </p:txBody>
      </p:sp>
      <p:sp>
        <p:nvSpPr>
          <p:cNvPr id="126" name="Google Shape;126;p4"/>
          <p:cNvSpPr txBox="1"/>
          <p:nvPr>
            <p:ph idx="10" type="dt"/>
          </p:nvPr>
        </p:nvSpPr>
        <p:spPr>
          <a:xfrm>
            <a:off x="471487" y="4869209"/>
            <a:ext cx="119792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Jan 08, 2026</a:t>
            </a:r>
            <a:br>
              <a:rPr lang="en-US"/>
            </a:br>
            <a:endParaRPr/>
          </a:p>
        </p:txBody>
      </p:sp>
      <p:sp>
        <p:nvSpPr>
          <p:cNvPr id="127" name="Google Shape;127;p4"/>
          <p:cNvSpPr txBox="1"/>
          <p:nvPr>
            <p:ph idx="12" type="sldNum"/>
          </p:nvPr>
        </p:nvSpPr>
        <p:spPr>
          <a:xfrm>
            <a:off x="5945539" y="4869209"/>
            <a:ext cx="4409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8" name="Google Shape;128;p4"/>
          <p:cNvSpPr txBox="1"/>
          <p:nvPr/>
        </p:nvSpPr>
        <p:spPr>
          <a:xfrm>
            <a:off x="1131862" y="4869209"/>
            <a:ext cx="459427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">
                <a:solidFill>
                  <a:srgbClr val="0432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CS21206 / FAIML | Introduction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"/>
          <p:cNvSpPr txBox="1"/>
          <p:nvPr/>
        </p:nvSpPr>
        <p:spPr>
          <a:xfrm>
            <a:off x="92753" y="1465077"/>
            <a:ext cx="6713813" cy="2618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2503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</a:pPr>
            <a:r>
              <a:rPr b="1" lang="en-US" sz="135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Evaluation</a:t>
            </a:r>
            <a:r>
              <a:rPr lang="en-US" sz="135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Class Test (30%) – 2; Surprise Test (10%) – 2; Mid Sem (30%); End Sem (30%). [</a:t>
            </a:r>
            <a:r>
              <a:rPr b="1" lang="en-US" sz="135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Tentative</a:t>
            </a:r>
            <a:r>
              <a:rPr lang="en-US" sz="135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]</a:t>
            </a:r>
            <a:endParaRPr/>
          </a:p>
          <a:p>
            <a:pPr indent="-128587" lvl="0" marL="228600" marR="0" rtl="0" algn="l">
              <a:lnSpc>
                <a:spcPct val="10717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75"/>
              <a:buFont typeface="Arial"/>
              <a:buNone/>
            </a:pPr>
            <a:r>
              <a:t/>
            </a:r>
            <a:endParaRPr sz="1575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28600" lvl="1" marL="685800" marR="0" rtl="0" algn="l">
              <a:lnSpc>
                <a:spcPct val="125037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</a:pPr>
            <a:r>
              <a:rPr b="0" i="0" lang="en-US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ClassTests and Semester Exams:</a:t>
            </a:r>
            <a:endParaRPr/>
          </a:p>
          <a:p>
            <a:pPr indent="-228600" lvl="2" marL="1143000" marR="0" rtl="0" algn="l">
              <a:lnSpc>
                <a:spcPct val="150044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Char char="•"/>
            </a:pPr>
            <a:r>
              <a:rPr b="0" i="0" lang="en-US" sz="1125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They will have a combination of Mathematical, Analytical and short coding based problems.</a:t>
            </a:r>
            <a:endParaRPr/>
          </a:p>
          <a:p>
            <a:pPr indent="-228600" lvl="1" marL="685800" marR="0" rtl="0" algn="l">
              <a:lnSpc>
                <a:spcPct val="125037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1350"/>
              <a:buFont typeface="Arial"/>
              <a:buChar char="•"/>
            </a:pPr>
            <a:r>
              <a:rPr b="0" i="0" lang="en-US" sz="1350" u="none" cap="none" strike="noStrike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Tentative</a:t>
            </a:r>
            <a:r>
              <a:rPr b="0" i="0" lang="en-US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class test dates: I. 5 Feb II. 9 April</a:t>
            </a:r>
            <a:endParaRPr/>
          </a:p>
          <a:p>
            <a:pPr indent="-228600" lvl="1" marL="685800" marR="0" rtl="0" algn="l">
              <a:lnSpc>
                <a:spcPct val="125037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</a:pPr>
            <a:r>
              <a:rPr b="0" i="0" lang="en-US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Will be taken outside class timings (evening is most likely)</a:t>
            </a:r>
            <a:endParaRPr/>
          </a:p>
          <a:p>
            <a:pPr indent="-142875" lvl="1" marL="685800" marR="0" rtl="0" algn="l">
              <a:lnSpc>
                <a:spcPct val="125037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5" name="Google Shape;135;p5"/>
          <p:cNvSpPr txBox="1"/>
          <p:nvPr>
            <p:ph type="title"/>
          </p:nvPr>
        </p:nvSpPr>
        <p:spPr>
          <a:xfrm>
            <a:off x="1394508" y="751876"/>
            <a:ext cx="4068984" cy="3204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150">
            <a:spAutoFit/>
          </a:bodyPr>
          <a:lstStyle/>
          <a:p>
            <a:pPr indent="0" lvl="0" marL="648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42"/>
              <a:buFont typeface="Quattrocento Sans"/>
              <a:buNone/>
            </a:pPr>
            <a:r>
              <a:rPr lang="en-US" sz="2042"/>
              <a:t>Course Information</a:t>
            </a:r>
            <a:endParaRPr sz="2042"/>
          </a:p>
        </p:txBody>
      </p:sp>
      <p:sp>
        <p:nvSpPr>
          <p:cNvPr id="136" name="Google Shape;136;p5"/>
          <p:cNvSpPr txBox="1"/>
          <p:nvPr>
            <p:ph idx="10" type="dt"/>
          </p:nvPr>
        </p:nvSpPr>
        <p:spPr>
          <a:xfrm>
            <a:off x="471487" y="4869209"/>
            <a:ext cx="119792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Jan 08, 2026</a:t>
            </a:r>
            <a:br>
              <a:rPr lang="en-US"/>
            </a:br>
            <a:endParaRPr/>
          </a:p>
        </p:txBody>
      </p:sp>
      <p:sp>
        <p:nvSpPr>
          <p:cNvPr id="137" name="Google Shape;137;p5"/>
          <p:cNvSpPr txBox="1"/>
          <p:nvPr>
            <p:ph idx="12" type="sldNum"/>
          </p:nvPr>
        </p:nvSpPr>
        <p:spPr>
          <a:xfrm>
            <a:off x="5945539" y="4869209"/>
            <a:ext cx="4409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" name="Google Shape;138;p5"/>
          <p:cNvSpPr txBox="1"/>
          <p:nvPr/>
        </p:nvSpPr>
        <p:spPr>
          <a:xfrm>
            <a:off x="1131862" y="4869209"/>
            <a:ext cx="459427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">
                <a:solidFill>
                  <a:srgbClr val="0432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CS21206 / FAIML | Introduction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"/>
          <p:cNvSpPr txBox="1"/>
          <p:nvPr>
            <p:ph type="title"/>
          </p:nvPr>
        </p:nvSpPr>
        <p:spPr>
          <a:xfrm>
            <a:off x="1394508" y="743670"/>
            <a:ext cx="4068984" cy="350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15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ttrocento Sans"/>
              <a:buNone/>
            </a:pPr>
            <a:r>
              <a:rPr lang="en-US" sz="2400"/>
              <a:t>Machine Learning</a:t>
            </a:r>
            <a:endParaRPr/>
          </a:p>
        </p:txBody>
      </p:sp>
      <p:sp>
        <p:nvSpPr>
          <p:cNvPr id="145" name="Google Shape;145;p6"/>
          <p:cNvSpPr txBox="1"/>
          <p:nvPr>
            <p:ph idx="10" type="dt"/>
          </p:nvPr>
        </p:nvSpPr>
        <p:spPr>
          <a:xfrm>
            <a:off x="471486" y="4869209"/>
            <a:ext cx="92302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Jan 08, 2026</a:t>
            </a:r>
            <a:br>
              <a:rPr lang="en-US"/>
            </a:br>
            <a:endParaRPr/>
          </a:p>
        </p:txBody>
      </p:sp>
      <p:sp>
        <p:nvSpPr>
          <p:cNvPr id="146" name="Google Shape;146;p6"/>
          <p:cNvSpPr txBox="1"/>
          <p:nvPr/>
        </p:nvSpPr>
        <p:spPr>
          <a:xfrm>
            <a:off x="5073782" y="4746098"/>
            <a:ext cx="186301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https://xkcd.com/1838/</a:t>
            </a:r>
            <a:endParaRPr/>
          </a:p>
        </p:txBody>
      </p:sp>
      <p:sp>
        <p:nvSpPr>
          <p:cNvPr id="147" name="Google Shape;147;p6"/>
          <p:cNvSpPr txBox="1"/>
          <p:nvPr>
            <p:ph idx="12" type="sldNum"/>
          </p:nvPr>
        </p:nvSpPr>
        <p:spPr>
          <a:xfrm>
            <a:off x="5945539" y="4869209"/>
            <a:ext cx="4409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Machine Learning" id="148" name="Google Shape;14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3243" y="1135802"/>
            <a:ext cx="3063427" cy="3625093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6"/>
          <p:cNvSpPr txBox="1"/>
          <p:nvPr/>
        </p:nvSpPr>
        <p:spPr>
          <a:xfrm>
            <a:off x="1131862" y="4869209"/>
            <a:ext cx="459427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">
                <a:solidFill>
                  <a:srgbClr val="0432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CS21206 / FAIML | Introduction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"/>
          <p:cNvSpPr txBox="1"/>
          <p:nvPr>
            <p:ph type="title"/>
          </p:nvPr>
        </p:nvSpPr>
        <p:spPr>
          <a:xfrm>
            <a:off x="1394508" y="743670"/>
            <a:ext cx="4068984" cy="350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15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ttrocento Sans"/>
              <a:buNone/>
            </a:pPr>
            <a:r>
              <a:rPr lang="en-US" sz="2400"/>
              <a:t>Traditional Computer Science</a:t>
            </a:r>
            <a:endParaRPr/>
          </a:p>
        </p:txBody>
      </p:sp>
      <p:sp>
        <p:nvSpPr>
          <p:cNvPr id="156" name="Google Shape;156;p7"/>
          <p:cNvSpPr txBox="1"/>
          <p:nvPr>
            <p:ph idx="10" type="dt"/>
          </p:nvPr>
        </p:nvSpPr>
        <p:spPr>
          <a:xfrm>
            <a:off x="471486" y="4869209"/>
            <a:ext cx="92302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Jan 08, 2026</a:t>
            </a:r>
            <a:br>
              <a:rPr lang="en-US"/>
            </a:br>
            <a:endParaRPr/>
          </a:p>
        </p:txBody>
      </p:sp>
      <p:sp>
        <p:nvSpPr>
          <p:cNvPr id="157" name="Google Shape;157;p7"/>
          <p:cNvSpPr txBox="1"/>
          <p:nvPr>
            <p:ph idx="12" type="sldNum"/>
          </p:nvPr>
        </p:nvSpPr>
        <p:spPr>
          <a:xfrm>
            <a:off x="5945539" y="4869209"/>
            <a:ext cx="4409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8" name="Google Shape;15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749" y="1157220"/>
            <a:ext cx="5474053" cy="3649368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7"/>
          <p:cNvSpPr txBox="1"/>
          <p:nvPr/>
        </p:nvSpPr>
        <p:spPr>
          <a:xfrm>
            <a:off x="1131862" y="4869209"/>
            <a:ext cx="459427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">
                <a:solidFill>
                  <a:srgbClr val="0432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CS21206 / FAIML | Introduction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"/>
          <p:cNvSpPr txBox="1"/>
          <p:nvPr>
            <p:ph type="title"/>
          </p:nvPr>
        </p:nvSpPr>
        <p:spPr>
          <a:xfrm>
            <a:off x="1394508" y="743670"/>
            <a:ext cx="4068984" cy="350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15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ttrocento Sans"/>
              <a:buNone/>
            </a:pPr>
            <a:r>
              <a:rPr lang="en-US" sz="2400"/>
              <a:t>Traditional Computer Science</a:t>
            </a:r>
            <a:endParaRPr/>
          </a:p>
        </p:txBody>
      </p:sp>
      <p:sp>
        <p:nvSpPr>
          <p:cNvPr id="166" name="Google Shape;166;p8"/>
          <p:cNvSpPr txBox="1"/>
          <p:nvPr>
            <p:ph idx="10" type="dt"/>
          </p:nvPr>
        </p:nvSpPr>
        <p:spPr>
          <a:xfrm>
            <a:off x="471486" y="4869209"/>
            <a:ext cx="92302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Jan 08, 2026</a:t>
            </a:r>
            <a:br>
              <a:rPr lang="en-US"/>
            </a:br>
            <a:endParaRPr/>
          </a:p>
        </p:txBody>
      </p:sp>
      <p:sp>
        <p:nvSpPr>
          <p:cNvPr id="167" name="Google Shape;167;p8"/>
          <p:cNvSpPr txBox="1"/>
          <p:nvPr>
            <p:ph idx="12" type="sldNum"/>
          </p:nvPr>
        </p:nvSpPr>
        <p:spPr>
          <a:xfrm>
            <a:off x="5945539" y="4869209"/>
            <a:ext cx="4409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8" name="Google Shape;16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749" y="1157220"/>
            <a:ext cx="5474053" cy="364936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8"/>
          <p:cNvSpPr txBox="1"/>
          <p:nvPr/>
        </p:nvSpPr>
        <p:spPr>
          <a:xfrm>
            <a:off x="2891647" y="4797895"/>
            <a:ext cx="349486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 source: Youtube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Segmentation by https://aidemos.meta.com/segment-anything</a:t>
            </a:r>
            <a:endParaRPr/>
          </a:p>
        </p:txBody>
      </p:sp>
      <p:pic>
        <p:nvPicPr>
          <p:cNvPr id="170" name="Google Shape;17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326" y="1157227"/>
            <a:ext cx="1835477" cy="10359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1" name="Google Shape;171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84275" y="2480450"/>
            <a:ext cx="1577229" cy="89276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"/>
          <p:cNvSpPr txBox="1"/>
          <p:nvPr>
            <p:ph type="title"/>
          </p:nvPr>
        </p:nvSpPr>
        <p:spPr>
          <a:xfrm>
            <a:off x="1394508" y="743670"/>
            <a:ext cx="4068984" cy="350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15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ttrocento Sans"/>
              <a:buNone/>
            </a:pPr>
            <a:r>
              <a:rPr lang="en-US" sz="2400"/>
              <a:t>Machine Learning</a:t>
            </a:r>
            <a:endParaRPr/>
          </a:p>
        </p:txBody>
      </p:sp>
      <p:sp>
        <p:nvSpPr>
          <p:cNvPr id="178" name="Google Shape;178;p9"/>
          <p:cNvSpPr txBox="1"/>
          <p:nvPr>
            <p:ph idx="10" type="dt"/>
          </p:nvPr>
        </p:nvSpPr>
        <p:spPr>
          <a:xfrm>
            <a:off x="471486" y="4869209"/>
            <a:ext cx="92302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Jan 08, 2026</a:t>
            </a:r>
            <a:br>
              <a:rPr lang="en-US"/>
            </a:br>
            <a:endParaRPr/>
          </a:p>
        </p:txBody>
      </p:sp>
      <p:sp>
        <p:nvSpPr>
          <p:cNvPr id="179" name="Google Shape;179;p9"/>
          <p:cNvSpPr txBox="1"/>
          <p:nvPr>
            <p:ph idx="12" type="sldNum"/>
          </p:nvPr>
        </p:nvSpPr>
        <p:spPr>
          <a:xfrm>
            <a:off x="5945539" y="4869209"/>
            <a:ext cx="4409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0" name="Google Shape;180;p9"/>
          <p:cNvPicPr preferRelativeResize="0"/>
          <p:nvPr/>
        </p:nvPicPr>
        <p:blipFill rotWithShape="1">
          <a:blip r:embed="rId3">
            <a:alphaModFix/>
          </a:blip>
          <a:srcRect b="14604" l="7127" r="3448" t="26877"/>
          <a:stretch/>
        </p:blipFill>
        <p:spPr>
          <a:xfrm>
            <a:off x="1259490" y="1250519"/>
            <a:ext cx="2924375" cy="127579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9"/>
          <p:cNvSpPr txBox="1"/>
          <p:nvPr/>
        </p:nvSpPr>
        <p:spPr>
          <a:xfrm>
            <a:off x="137609" y="994244"/>
            <a:ext cx="3671295" cy="246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40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Traditional Computer Science</a:t>
            </a:r>
            <a:endParaRPr/>
          </a:p>
        </p:txBody>
      </p:sp>
      <p:sp>
        <p:nvSpPr>
          <p:cNvPr id="182" name="Google Shape;182;p9"/>
          <p:cNvSpPr txBox="1"/>
          <p:nvPr/>
        </p:nvSpPr>
        <p:spPr>
          <a:xfrm>
            <a:off x="137609" y="2626946"/>
            <a:ext cx="3671295" cy="246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40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Machine Learning</a:t>
            </a:r>
            <a:endParaRPr/>
          </a:p>
        </p:txBody>
      </p:sp>
      <p:pic>
        <p:nvPicPr>
          <p:cNvPr id="183" name="Google Shape;183;p9"/>
          <p:cNvPicPr preferRelativeResize="0"/>
          <p:nvPr/>
        </p:nvPicPr>
        <p:blipFill rotWithShape="1">
          <a:blip r:embed="rId4">
            <a:alphaModFix/>
          </a:blip>
          <a:srcRect b="14004" l="6104" r="5045" t="25602"/>
          <a:stretch/>
        </p:blipFill>
        <p:spPr>
          <a:xfrm>
            <a:off x="1259490" y="3496315"/>
            <a:ext cx="2924376" cy="1325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8973" y="2940447"/>
            <a:ext cx="1113089" cy="62823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5" name="Google Shape;185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5551" y="4240976"/>
            <a:ext cx="1109879" cy="62823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6" name="Google Shape;186;p9"/>
          <p:cNvSpPr txBox="1"/>
          <p:nvPr/>
        </p:nvSpPr>
        <p:spPr>
          <a:xfrm>
            <a:off x="1131862" y="4869209"/>
            <a:ext cx="459427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">
                <a:solidFill>
                  <a:srgbClr val="0432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CS21206 / FAIML | Introduction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2019-01-13T09:33:50Z</dcterms:created>
  <dc:creator>Das, Abir</dc:creator>
</cp:coreProperties>
</file>